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AF454-782E-2127-588D-0BBCB3094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23CA091-61C9-0AA3-118E-AC8C021F2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61A08E-EFA8-C12D-64FB-B85392BA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B291C7-E33B-58A8-53EC-718EF208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942CD6-64CD-55C2-F31C-36B9694D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817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155F01-10F2-6CB2-84C5-1DE7BBA0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A735FBA-2BE4-A8F7-0B33-94BFBFA64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396227-B838-5763-B95F-7F63B8B7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F7D957D-9636-A996-DDDA-C269C8CAC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C4C5318-3407-05CE-8FF2-BFFB8993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274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69699AD-8E81-120D-DB74-262D3B6D2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E5D7D9B-3D0E-B949-A03A-011F400B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70C894-94A2-75F8-FC6B-4D67FCB6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19E69A-6C1E-6A97-4F4C-588544D2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85619E-BA45-CFD0-F344-AB6CE965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942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A8AD57-A99D-AC3E-2C28-FF4B3D2C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7BDFB8-912A-64D7-1DEC-E158AFB7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261C04-988B-451F-A845-1B2215A2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35C9582-0CC4-32DB-8026-48604FD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2C8EBE-A742-7752-506B-4B4FA1C2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019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70A607-BB3A-D019-7D4B-59553629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1A2D5C-057E-7EC5-2DE1-CEB83E50A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027E132-F65D-E98C-D54C-72D29FE2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525C209-2BB4-70D0-3EAE-0C1B0006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4432D1-A74A-19D6-F1AE-F7A2436B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34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A9A234-8C96-BCE9-96F8-960E560F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F88832-CF12-1993-DD62-FA36B9424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29B51B2-B33A-F22C-D218-E6E4168D6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8C2011B-A1D9-9FBA-6860-0E92AE3E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9048363-A59B-94A9-A4D4-BD39865E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F288006-70D9-CEED-EB54-6AD305F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523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9C3857-F538-A3AA-65AF-D465BE85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327AA4-2AB3-6A34-4349-336D7295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6705F39-37A8-4D03-A255-E81AAED06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18339BE-342A-1CD0-8381-0C5AA7AA9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1113F4F-0C5E-EFBD-A819-884137612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8E72B3B-6D70-7D05-2442-1068800A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F54E91F-2A3F-DB10-5A6D-84459570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7274641-88F7-5A0D-56C8-0ACDDE57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949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6A4A16-11A6-FC2B-406B-56895B2B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70278EB-B0EC-778E-9120-69834315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26863FD-3114-6C67-16E9-829A2A26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1779F87-4418-04D5-01D0-3BEDEA4B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917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F4033CB-BE99-BFB8-4413-D986CD58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E762D59-5283-78DE-C9AD-996A2097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87C2B2E-3F8E-F274-E880-8F4CBD71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985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BA24D8-DCB2-C144-7881-2A9824A0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1F2E48-3AA3-CCBD-0F35-41C3C3DC2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7B55ED3-AB78-06E8-6B53-FF0248ED8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95BF182-9AE8-820A-71B8-51DA7D6E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AA0CF8B-EBBA-FE4A-E966-74BBE9A8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0E56B15-09CC-50E4-B531-8B056F8B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375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53884F-5B1E-4A45-5F2B-8A7F623D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0D174A5-C2B0-4C20-6B32-0005E09D1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90A005-DCFD-4A89-7D34-44F5684FD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F362375-A8DA-4CA5-06C7-1596A95F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A074153-BC0A-6AE2-982B-39975C27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9750558-928B-C452-DA7D-CBD1571B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431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101223E-4C81-2745-1920-6AB30538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A8CE32-837E-12A0-275A-A93D867B9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1B897A-98ED-75AD-0C28-C786D6434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CE951-57BE-4F7F-AE69-94662FEF6C28}" type="datetimeFigureOut">
              <a:rPr lang="tr-TR" smtClean="0"/>
              <a:t>14.05.2024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8C3CD8-95D7-1E58-8B7C-6F45F4F4B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C480B18-E7FE-07D8-8AA0-7063417E4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B940-298D-426E-9595-DBDBE23382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39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atural_selection" TargetMode="External"/><Relationship Id="rId13" Type="http://schemas.openxmlformats.org/officeDocument/2006/relationships/hyperlink" Target="https://en.wikipedia.org/wiki/Alfred_Russel_Wallace" TargetMode="External"/><Relationship Id="rId3" Type="http://schemas.openxmlformats.org/officeDocument/2006/relationships/hyperlink" Target="https://en.wikipedia.org/wiki/Genetic_drift" TargetMode="External"/><Relationship Id="rId7" Type="http://schemas.openxmlformats.org/officeDocument/2006/relationships/hyperlink" Target="https://mosaicorigins.wordpress.com/2018/04/03/putting-the-puzzle-together/" TargetMode="External"/><Relationship Id="rId12" Type="http://schemas.openxmlformats.org/officeDocument/2006/relationships/hyperlink" Target="https://www.quora.com/Is-it-scientifically-accurate-that-orangutans-share-97-of-human-DNA" TargetMode="External"/><Relationship Id="rId2" Type="http://schemas.openxmlformats.org/officeDocument/2006/relationships/hyperlink" Target="https://en.wikipedia.org/wiki/Evolu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harles_Darwin" TargetMode="External"/><Relationship Id="rId11" Type="http://schemas.openxmlformats.org/officeDocument/2006/relationships/hyperlink" Target="https://raheelsbio11.wordpress.com/2012/09/22/lamracks-theory-of-evolution-2/" TargetMode="External"/><Relationship Id="rId5" Type="http://schemas.openxmlformats.org/officeDocument/2006/relationships/hyperlink" Target="https://www.tv411.org/science/tv411-whats-cooking/bacteria-math-lesson/activity/3/11" TargetMode="External"/><Relationship Id="rId10" Type="http://schemas.openxmlformats.org/officeDocument/2006/relationships/hyperlink" Target="https://owlcation.com/stem/convergent-evolution" TargetMode="External"/><Relationship Id="rId4" Type="http://schemas.openxmlformats.org/officeDocument/2006/relationships/hyperlink" Target="https://www.yourgenome.org/theme/what-is-evolution/" TargetMode="External"/><Relationship Id="rId9" Type="http://schemas.openxmlformats.org/officeDocument/2006/relationships/hyperlink" Target="https://ankiweb.net/shared/info/642239944" TargetMode="External"/><Relationship Id="rId14" Type="http://schemas.openxmlformats.org/officeDocument/2006/relationships/hyperlink" Target="https://www.coursehero.com/file/94177316/Evidence-for-Evolution-editeddocx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eb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B958381-A8CE-54F2-A369-AA2D39E6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055" y="0"/>
            <a:ext cx="14335055" cy="690190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F165F2A-34BF-D549-F9A9-398E3719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17" y="0"/>
            <a:ext cx="6269383" cy="690190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2AAF091-02B5-A233-3B9F-04B692014FC3}"/>
              </a:ext>
            </a:extLst>
          </p:cNvPr>
          <p:cNvSpPr txBox="1"/>
          <p:nvPr/>
        </p:nvSpPr>
        <p:spPr>
          <a:xfrm>
            <a:off x="6265622" y="3655609"/>
            <a:ext cx="558337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920">
                <a:solidFill>
                  <a:schemeClr val="bg1"/>
                </a:solidFill>
              </a:rPr>
              <a:t>Salih Ahmet SEÇGİN 11/B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05FBE06-6691-CAC8-2217-B72795CE0631}"/>
              </a:ext>
            </a:extLst>
          </p:cNvPr>
          <p:cNvSpPr txBox="1"/>
          <p:nvPr/>
        </p:nvSpPr>
        <p:spPr>
          <a:xfrm>
            <a:off x="7060294" y="1277247"/>
            <a:ext cx="3654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err="1">
                <a:solidFill>
                  <a:schemeClr val="bg1"/>
                </a:solidFill>
              </a:rPr>
              <a:t>The</a:t>
            </a:r>
            <a:r>
              <a:rPr lang="tr-TR" sz="2800">
                <a:solidFill>
                  <a:schemeClr val="bg1"/>
                </a:solidFill>
              </a:rPr>
              <a:t> </a:t>
            </a:r>
            <a:r>
              <a:rPr lang="tr-TR" sz="2800" err="1">
                <a:solidFill>
                  <a:schemeClr val="bg1"/>
                </a:solidFill>
              </a:rPr>
              <a:t>Theory</a:t>
            </a:r>
            <a:r>
              <a:rPr lang="tr-TR" sz="2800">
                <a:solidFill>
                  <a:schemeClr val="bg1"/>
                </a:solidFill>
              </a:rPr>
              <a:t> of </a:t>
            </a:r>
            <a:r>
              <a:rPr lang="tr-TR" sz="2800" err="1">
                <a:solidFill>
                  <a:schemeClr val="bg1"/>
                </a:solidFill>
              </a:rPr>
              <a:t>Evolution</a:t>
            </a:r>
            <a:endParaRPr lang="tr-TR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5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7B8CC003-366E-7569-6DD2-9B13F3778F17}"/>
              </a:ext>
            </a:extLst>
          </p:cNvPr>
          <p:cNvSpPr txBox="1"/>
          <p:nvPr/>
        </p:nvSpPr>
        <p:spPr>
          <a:xfrm>
            <a:off x="3831269" y="112734"/>
            <a:ext cx="4700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tr-TR" sz="3600" b="0" i="0" u="none" strike="noStrike">
                <a:solidFill>
                  <a:prstClr val="black"/>
                </a:solidFill>
                <a:latin typeface="Source Serif Pro Light" panose="02040303050405020204" pitchFamily="18" charset="0"/>
              </a:rPr>
              <a:t>Thanks For Listening!</a:t>
            </a:r>
            <a:endParaRPr lang="tr-TR" sz="3600" b="0" i="0" u="none" strike="noStrike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51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B4F9339-24F4-2A25-96CA-DDD65F1C7A74}"/>
              </a:ext>
            </a:extLst>
          </p:cNvPr>
          <p:cNvSpPr txBox="1"/>
          <p:nvPr/>
        </p:nvSpPr>
        <p:spPr>
          <a:xfrm>
            <a:off x="5415492" y="177554"/>
            <a:ext cx="212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/>
              <a:t>References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FFD29E3-8817-D05D-2F56-54EE952C0231}"/>
              </a:ext>
            </a:extLst>
          </p:cNvPr>
          <p:cNvSpPr txBox="1"/>
          <p:nvPr/>
        </p:nvSpPr>
        <p:spPr>
          <a:xfrm>
            <a:off x="350556" y="896731"/>
            <a:ext cx="9858763" cy="874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OpenAI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https://en.wikipedia.org/wiki/Evolution</a:t>
            </a: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https://en.wikipedia.org/wiki/Genetic_drift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https://www.yourgenome.org/theme/what-is-evolution/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https://www.tv411.org/science/tv411-whats-cooking/bacteria-math-lesson/activity/3/11</a:t>
            </a: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https://en.wikipedia.org/wiki/Charles_Darwin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https://mosaicorigins.wordpress.com/2018/04/03/putting-the-puzzle-together/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8"/>
              </a:rPr>
              <a:t>https://en.wikipedia.org/wiki/Natural_selection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9"/>
              </a:rPr>
              <a:t>https://ankiweb.net/shared/info/642239944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10"/>
              </a:rPr>
              <a:t>https://owlcation.com/stem/convergent-evolution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kern="1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11"/>
              </a:rPr>
              <a:t>https://raheelsbio11.wordpress.com/2012/09/22/lamracks-theory-of-evolution-2/</a:t>
            </a: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kern="1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12"/>
              </a:rPr>
              <a:t>https://www.quora.com/Is-it-scientifically-accurate-that-orangutans-share-97-of-human-DNA</a:t>
            </a: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800" kern="10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13"/>
              </a:rPr>
              <a:t>https://en.wikipedia.org/wiki/Alfred_Russel_Wallace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kern="1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14"/>
              </a:rPr>
              <a:t>https://www.coursehero.com/file/94177316/Evidence-for-Evolution-editeddocx/</a:t>
            </a: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kern="1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1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06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64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28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76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30112CA-D089-2D91-A81D-2133EF3D3773}"/>
              </a:ext>
            </a:extLst>
          </p:cNvPr>
          <p:cNvSpPr txBox="1"/>
          <p:nvPr/>
        </p:nvSpPr>
        <p:spPr>
          <a:xfrm>
            <a:off x="3935158" y="200288"/>
            <a:ext cx="4321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err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err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800" b="1" err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endParaRPr lang="tr-TR" sz="2800" b="1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A814CB8-F4EB-55DD-E50C-E39A21A5AA30}"/>
              </a:ext>
            </a:extLst>
          </p:cNvPr>
          <p:cNvSpPr txBox="1"/>
          <p:nvPr/>
        </p:nvSpPr>
        <p:spPr>
          <a:xfrm>
            <a:off x="377190" y="1216327"/>
            <a:ext cx="6094476" cy="263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1a. Definition of Evolution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tr-TR" sz="14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1b.</a:t>
            </a:r>
            <a:r>
              <a:rPr lang="tr-TR" kern="100">
                <a:solidFill>
                  <a:srgbClr val="0D0D0D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Common</a:t>
            </a: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Misconceptions About Evolution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4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1c. Survival Versus Reproduction in Evolutionary Context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4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1d. The Role of Natural Selection</a:t>
            </a:r>
            <a:endParaRPr lang="tr-TR" sz="14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57A7959-AF9D-F2C0-8ECF-0CD9900C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44" y="1012054"/>
            <a:ext cx="4267866" cy="192395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379D993-FF77-8DD2-F4E8-6896B9080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49" y="3745967"/>
            <a:ext cx="3981161" cy="300409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AB527F10-E64E-DEC1-BED7-AF58BF0B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0" y="3838312"/>
            <a:ext cx="4219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6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ABE4B85-184E-8549-61AF-7691A5EB2E16}"/>
              </a:ext>
            </a:extLst>
          </p:cNvPr>
          <p:cNvSpPr txBox="1"/>
          <p:nvPr/>
        </p:nvSpPr>
        <p:spPr>
          <a:xfrm>
            <a:off x="3521016" y="230820"/>
            <a:ext cx="5901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Historical Perspectives on Evolution</a:t>
            </a:r>
            <a:endParaRPr lang="tr-TR" sz="2800" b="1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F1DBC07-8691-68DA-66E1-BBF85EE85545}"/>
              </a:ext>
            </a:extLst>
          </p:cNvPr>
          <p:cNvSpPr txBox="1"/>
          <p:nvPr/>
        </p:nvSpPr>
        <p:spPr>
          <a:xfrm>
            <a:off x="377190" y="1216327"/>
            <a:ext cx="6094476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2a. Pre-Darwinian Theories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2b. Charles Darwin and the Origin of Species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2c. Contributions of Alfred Russel Wallace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2d. Evolutionary Thought Post-Darwin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A29E1BA-2146-B491-04F0-FD72C952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18" y="754040"/>
            <a:ext cx="3911349" cy="280031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D93C16D-5B48-5590-60C5-468EEE26D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55" y="3709854"/>
            <a:ext cx="2071673" cy="303116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A24D79E-A554-990A-C4D2-1D2950B9F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45" y="3709854"/>
            <a:ext cx="1889310" cy="30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5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E9FBFF4-ADE5-2F1E-EDE9-DE54547FB0EF}"/>
              </a:ext>
            </a:extLst>
          </p:cNvPr>
          <p:cNvSpPr txBox="1"/>
          <p:nvPr/>
        </p:nvSpPr>
        <p:spPr>
          <a:xfrm>
            <a:off x="3914822" y="230820"/>
            <a:ext cx="4362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Mechanisms of Evolution</a:t>
            </a:r>
            <a:endParaRPr lang="tr-TR" sz="2800" b="1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A6E9ED0-3097-1425-404C-AB35C1C9C47C}"/>
              </a:ext>
            </a:extLst>
          </p:cNvPr>
          <p:cNvSpPr txBox="1"/>
          <p:nvPr/>
        </p:nvSpPr>
        <p:spPr>
          <a:xfrm>
            <a:off x="377190" y="1216327"/>
            <a:ext cx="6094476" cy="2760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3a. Natural Selection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3b. Mutation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3c. Genetic Drift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3d. Sexual Selection</a:t>
            </a: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52EA7F8-4F99-57B6-2A4A-DD2F8E0F4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23" y="1061665"/>
            <a:ext cx="4870823" cy="260792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368030B-6AA8-1420-E0AD-9420AF92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28" y="3906956"/>
            <a:ext cx="3722095" cy="262035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794A295-93EF-7E97-9FA9-FCB1F11FC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51" y="4047465"/>
            <a:ext cx="3722095" cy="24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EE418B3-4726-60C4-3738-FF502D5FBFC1}"/>
              </a:ext>
            </a:extLst>
          </p:cNvPr>
          <p:cNvSpPr txBox="1"/>
          <p:nvPr/>
        </p:nvSpPr>
        <p:spPr>
          <a:xfrm>
            <a:off x="377190" y="1216327"/>
            <a:ext cx="6094476" cy="2760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4a. Fossil Records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4b. Comparative Anatomy and Homologous Structures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4c. Molecular Biology and Genetic Evidence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4d. Observable Evolutionary Changes in Real Time</a:t>
            </a: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ED8A78C-23A7-0A60-F5BE-4FCD32C1AA4B}"/>
              </a:ext>
            </a:extLst>
          </p:cNvPr>
          <p:cNvSpPr txBox="1"/>
          <p:nvPr/>
        </p:nvSpPr>
        <p:spPr>
          <a:xfrm>
            <a:off x="3914822" y="221943"/>
            <a:ext cx="4362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Evidence for Evolution</a:t>
            </a:r>
            <a:endParaRPr lang="tr-TR" sz="2800" b="1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8787432-6D85-C5F5-ED90-B4256EA80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10" y="745163"/>
            <a:ext cx="3686400" cy="315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420ACEE-9219-4001-8818-E8BF8F6A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10" y="4065972"/>
            <a:ext cx="3586165" cy="257008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148ED88-ADDF-F8F0-6BA4-88AA8383B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08" y="3977211"/>
            <a:ext cx="4966209" cy="28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9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2917777-696B-097E-C0E9-A237B1EA3D6A}"/>
              </a:ext>
            </a:extLst>
          </p:cNvPr>
          <p:cNvSpPr txBox="1"/>
          <p:nvPr/>
        </p:nvSpPr>
        <p:spPr>
          <a:xfrm>
            <a:off x="3353482" y="213065"/>
            <a:ext cx="5485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Evolutionary Theories and Concepts</a:t>
            </a:r>
            <a:r>
              <a:rPr lang="tr-TR" sz="2800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b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E7B615F-82D5-3FE8-1B53-F352EA30A686}"/>
              </a:ext>
            </a:extLst>
          </p:cNvPr>
          <p:cNvSpPr txBox="1"/>
          <p:nvPr/>
        </p:nvSpPr>
        <p:spPr>
          <a:xfrm>
            <a:off x="377190" y="1216327"/>
            <a:ext cx="6094476" cy="3567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5a. The Modern Synthesis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5b. Coevolution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5c. Convergent and Divergent Evolution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5d. Speciation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5e. Adaptive Radiation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08AC00-783C-49D5-47FE-C00F196E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89" y="1083162"/>
            <a:ext cx="3572591" cy="268097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60BBC50-2E81-C1C1-AF04-32BDC950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89" y="3893597"/>
            <a:ext cx="3993842" cy="266256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CD575C1-BB32-E336-B8A1-CA8D80404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62" y="3764132"/>
            <a:ext cx="2833804" cy="28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A8A3092-88C7-A115-F60A-DC4964BB756F}"/>
              </a:ext>
            </a:extLst>
          </p:cNvPr>
          <p:cNvSpPr txBox="1"/>
          <p:nvPr/>
        </p:nvSpPr>
        <p:spPr>
          <a:xfrm>
            <a:off x="4724741" y="115410"/>
            <a:ext cx="2742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 Evolution</a:t>
            </a:r>
            <a:endParaRPr lang="tr-TR" sz="2800" b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C3F9517-7E85-BFF6-22A1-B5EDAC7C06D9}"/>
              </a:ext>
            </a:extLst>
          </p:cNvPr>
          <p:cNvSpPr txBox="1"/>
          <p:nvPr/>
        </p:nvSpPr>
        <p:spPr>
          <a:xfrm>
            <a:off x="377190" y="1216327"/>
            <a:ext cx="6094476" cy="2769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6a. Human Ancestral Lineage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solidFill>
                <a:srgbClr val="0D0D0D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6b. Key Fossil Discoveries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6c. Genetic Links to Primates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6d. Recent Advances in Understanding Human Evolution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B0DA1C-A9CC-DD3F-EA63-4447058B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93" y="597072"/>
            <a:ext cx="3926775" cy="315148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C898583-A226-3994-E6BF-8FBC2DA17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87" y="638630"/>
            <a:ext cx="3448478" cy="306837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DAB7ECC-6D91-A431-9E62-D43F76994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56" y="4230224"/>
            <a:ext cx="4708943" cy="25187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C82005B-DF43-0385-B058-C8AE806C3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51" y="4179835"/>
            <a:ext cx="4610203" cy="25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3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0C2B23F-3FBE-6F98-06D5-5743E7960150}"/>
              </a:ext>
            </a:extLst>
          </p:cNvPr>
          <p:cNvSpPr txBox="1"/>
          <p:nvPr/>
        </p:nvSpPr>
        <p:spPr>
          <a:xfrm>
            <a:off x="2865438" y="213064"/>
            <a:ext cx="646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Evolutionary Challenges and Controversies</a:t>
            </a:r>
            <a:r>
              <a:rPr lang="tr-TR" sz="2800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tr-TR" sz="2800" b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E0C12DF-84A2-2007-C33D-AD8D9A8A56B2}"/>
              </a:ext>
            </a:extLst>
          </p:cNvPr>
          <p:cNvSpPr txBox="1"/>
          <p:nvPr/>
        </p:nvSpPr>
        <p:spPr>
          <a:xfrm>
            <a:off x="377188" y="1169664"/>
            <a:ext cx="7106687" cy="1962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7a. Societal and Religious Perspectives on Evolution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7b. Evolution vs. Intelligent Design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7c. Misuse of Evolutionary Theory: Social Darwinism and Eugenics</a:t>
            </a:r>
            <a:endParaRPr lang="tr-TR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4BE4ACA-C811-4DF8-0806-007BA485A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" y="3429000"/>
            <a:ext cx="7541692" cy="342201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CB8FB4-565F-9273-1978-203C21B8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57" y="896645"/>
            <a:ext cx="4024544" cy="59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5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B0124C1-B371-0933-3EF2-FD21F5814F6C}"/>
              </a:ext>
            </a:extLst>
          </p:cNvPr>
          <p:cNvSpPr txBox="1"/>
          <p:nvPr/>
        </p:nvSpPr>
        <p:spPr>
          <a:xfrm>
            <a:off x="4089874" y="275208"/>
            <a:ext cx="40122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>
                <a:solidFill>
                  <a:srgbClr val="0D0D0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and Reflection</a:t>
            </a:r>
            <a:endParaRPr lang="tr-TR" sz="2800" b="1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3FF0F57-802A-23BF-FD7B-BFFEACE63013}"/>
              </a:ext>
            </a:extLst>
          </p:cNvPr>
          <p:cNvSpPr txBox="1"/>
          <p:nvPr/>
        </p:nvSpPr>
        <p:spPr>
          <a:xfrm>
            <a:off x="377190" y="1216327"/>
            <a:ext cx="6662802" cy="1962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The Importance of Understanding Evolution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Evolution's Impact on Other Scientific Disciplines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kern="100">
                <a:solidFill>
                  <a:srgbClr val="0D0D0D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tr-TR" sz="1800" kern="100">
                <a:solidFill>
                  <a:srgbClr val="0D0D0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Ethical and Philosophical Implications of Evolutionary Theory</a:t>
            </a:r>
            <a:endParaRPr lang="tr-TR" sz="1800" kern="10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3513B12-527F-283B-5470-E77570771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" y="3340223"/>
            <a:ext cx="5431536" cy="3429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89B9423-3303-AB0C-A6C8-5CBA48999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92" y="1705992"/>
            <a:ext cx="5152008" cy="51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1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392</Words>
  <Application>Microsoft Office PowerPoint</Application>
  <PresentationFormat>Geniş ekran</PresentationFormat>
  <Paragraphs>86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Source Serif Pro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Salih Seçgin</dc:creator>
  <cp:lastModifiedBy>Salih Seçgin</cp:lastModifiedBy>
  <cp:revision>6</cp:revision>
  <dcterms:created xsi:type="dcterms:W3CDTF">2024-01-19T20:28:31Z</dcterms:created>
  <dcterms:modified xsi:type="dcterms:W3CDTF">2024-05-15T07:46:36Z</dcterms:modified>
</cp:coreProperties>
</file>